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84" r:id="rId6"/>
    <p:sldId id="260" r:id="rId7"/>
    <p:sldId id="261" r:id="rId8"/>
    <p:sldId id="288" r:id="rId9"/>
    <p:sldId id="285" r:id="rId10"/>
    <p:sldId id="276" r:id="rId11"/>
    <p:sldId id="277" r:id="rId12"/>
    <p:sldId id="289" r:id="rId13"/>
    <p:sldId id="279" r:id="rId14"/>
    <p:sldId id="280" r:id="rId15"/>
    <p:sldId id="290" r:id="rId16"/>
    <p:sldId id="281" r:id="rId17"/>
    <p:sldId id="282" r:id="rId18"/>
    <p:sldId id="286" r:id="rId19"/>
    <p:sldId id="287" r:id="rId20"/>
    <p:sldId id="283" r:id="rId21"/>
    <p:sldId id="275" r:id="rId22"/>
  </p:sldIdLst>
  <p:sldSz cx="18288000" cy="10287000"/>
  <p:notesSz cx="6858000" cy="9144000"/>
  <p:embeddedFontLst>
    <p:embeddedFont>
      <p:font typeface="Arial Bold" panose="020B0704020202020204" pitchFamily="34" charset="0"/>
      <p:regular r:id="rId24"/>
      <p:bold r:id="rId25"/>
    </p:embeddedFont>
    <p:embeddedFont>
      <p:font typeface="Arimo" panose="020B0604020202020204" charset="0"/>
      <p:regular r:id="rId26"/>
    </p:embeddedFont>
    <p:embeddedFont>
      <p:font typeface="Arimo Bold" panose="020B0604020202020204" charset="0"/>
      <p:regular r:id="rId27"/>
    </p:embeddedFont>
    <p:embeddedFont>
      <p:font typeface="Arimo Bold Italics" panose="020B0604020202020204" charset="0"/>
      <p:regular r:id="rId28"/>
    </p:embeddedFont>
    <p:embeddedFont>
      <p:font typeface="Canva Sans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6" autoAdjust="0"/>
    <p:restoredTop sz="94622" autoAdjust="0"/>
  </p:normalViewPr>
  <p:slideViewPr>
    <p:cSldViewPr>
      <p:cViewPr varScale="1">
        <p:scale>
          <a:sx n="70" d="100"/>
          <a:sy n="70" d="100"/>
        </p:scale>
        <p:origin x="36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0EA52-B091-4175-B406-0C0D333FFF98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A9A21-0D34-4734-B30C-A3850D67F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7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29545" y="8275002"/>
            <a:ext cx="3658455" cy="2011998"/>
            <a:chOff x="0" y="0"/>
            <a:chExt cx="4877940" cy="2682664"/>
          </a:xfrm>
        </p:grpSpPr>
        <p:sp>
          <p:nvSpPr>
            <p:cNvPr id="3" name="Freeform 3"/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795338" y="4901535"/>
            <a:ext cx="1458362" cy="68578"/>
          </a:xfrm>
          <a:custGeom>
            <a:avLst/>
            <a:gdLst/>
            <a:ahLst/>
            <a:cxnLst/>
            <a:rect l="l" t="t" r="r" b="b"/>
            <a:pathLst>
              <a:path w="1458362" h="68578">
                <a:moveTo>
                  <a:pt x="0" y="0"/>
                </a:moveTo>
                <a:lnTo>
                  <a:pt x="1458361" y="0"/>
                </a:lnTo>
                <a:lnTo>
                  <a:pt x="1458361" y="68579"/>
                </a:lnTo>
                <a:lnTo>
                  <a:pt x="0" y="68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 descr="A close-up of a network  Description automatically generated"/>
          <p:cNvSpPr/>
          <p:nvPr/>
        </p:nvSpPr>
        <p:spPr>
          <a:xfrm>
            <a:off x="30" y="15"/>
            <a:ext cx="18283398" cy="10286985"/>
          </a:xfrm>
          <a:custGeom>
            <a:avLst/>
            <a:gdLst/>
            <a:ahLst/>
            <a:cxnLst/>
            <a:rect l="l" t="t" r="r" b="b"/>
            <a:pathLst>
              <a:path w="18283398" h="10286985">
                <a:moveTo>
                  <a:pt x="0" y="0"/>
                </a:moveTo>
                <a:lnTo>
                  <a:pt x="18283398" y="0"/>
                </a:lnTo>
                <a:lnTo>
                  <a:pt x="18283398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t="-42186" r="-23" b="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415297" y="2384581"/>
            <a:ext cx="1345283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i="1" dirty="0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Biweekly Progress</a:t>
            </a:r>
          </a:p>
          <a:p>
            <a:pPr algn="ctr">
              <a:lnSpc>
                <a:spcPts val="7200"/>
              </a:lnSpc>
            </a:pPr>
            <a:r>
              <a:rPr lang="en-US" sz="6000" b="1" i="1" dirty="0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Customer Lifetime Value Prediction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89984" y="5659252"/>
            <a:ext cx="9103462" cy="240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Shashwat Dhayade</a:t>
            </a:r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1641180" y="-1641180"/>
            <a:ext cx="1627968" cy="4910331"/>
            <a:chOff x="0" y="0"/>
            <a:chExt cx="2170624" cy="65471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77542" cy="6547104"/>
            </a:xfrm>
            <a:custGeom>
              <a:avLst/>
              <a:gdLst/>
              <a:ahLst/>
              <a:cxnLst/>
              <a:rect l="l" t="t" r="r" b="b"/>
              <a:pathLst>
                <a:path w="2177542" h="6547104">
                  <a:moveTo>
                    <a:pt x="0" y="6547104"/>
                  </a:moveTo>
                  <a:lnTo>
                    <a:pt x="0" y="0"/>
                  </a:lnTo>
                  <a:lnTo>
                    <a:pt x="106172" y="12827"/>
                  </a:lnTo>
                  <a:cubicBezTo>
                    <a:pt x="810514" y="207772"/>
                    <a:pt x="1225296" y="1375918"/>
                    <a:pt x="1580134" y="2467483"/>
                  </a:cubicBezTo>
                  <a:cubicBezTo>
                    <a:pt x="1874774" y="3374644"/>
                    <a:pt x="2177542" y="4334891"/>
                    <a:pt x="2170430" y="5495163"/>
                  </a:cubicBezTo>
                  <a:cubicBezTo>
                    <a:pt x="2169033" y="5736590"/>
                    <a:pt x="2154555" y="5976366"/>
                    <a:pt x="2129536" y="6214618"/>
                  </a:cubicBezTo>
                  <a:lnTo>
                    <a:pt x="2087372" y="6547104"/>
                  </a:lnTo>
                  <a:lnTo>
                    <a:pt x="0" y="6547104"/>
                  </a:lnTo>
                  <a:close/>
                </a:path>
              </a:pathLst>
            </a:custGeom>
            <a:solidFill>
              <a:srgbClr val="CBC5A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8412534" y="5299938"/>
            <a:ext cx="1458361" cy="68577"/>
          </a:xfrm>
          <a:custGeom>
            <a:avLst/>
            <a:gdLst/>
            <a:ahLst/>
            <a:cxnLst/>
            <a:rect l="l" t="t" r="r" b="b"/>
            <a:pathLst>
              <a:path w="1458361" h="68577">
                <a:moveTo>
                  <a:pt x="0" y="0"/>
                </a:moveTo>
                <a:lnTo>
                  <a:pt x="1458362" y="0"/>
                </a:lnTo>
                <a:lnTo>
                  <a:pt x="1458362" y="68577"/>
                </a:lnTo>
                <a:lnTo>
                  <a:pt x="0" y="68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4629545" y="8275002"/>
            <a:ext cx="3658455" cy="2011998"/>
            <a:chOff x="0" y="0"/>
            <a:chExt cx="4877940" cy="2682664"/>
          </a:xfrm>
        </p:grpSpPr>
        <p:sp>
          <p:nvSpPr>
            <p:cNvPr id="17" name="Freeform 17"/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6B9B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164075" y="7806038"/>
            <a:ext cx="1329212" cy="1203744"/>
          </a:xfrm>
          <a:custGeom>
            <a:avLst/>
            <a:gdLst/>
            <a:ahLst/>
            <a:cxnLst/>
            <a:rect l="l" t="t" r="r" b="b"/>
            <a:pathLst>
              <a:path w="1329212" h="1203744">
                <a:moveTo>
                  <a:pt x="0" y="0"/>
                </a:moveTo>
                <a:lnTo>
                  <a:pt x="1329211" y="0"/>
                </a:lnTo>
                <a:lnTo>
                  <a:pt x="1329211" y="1203744"/>
                </a:lnTo>
                <a:lnTo>
                  <a:pt x="0" y="1203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F54A96E-4E39-8CA5-2EB4-3DA72661686D}"/>
              </a:ext>
            </a:extLst>
          </p:cNvPr>
          <p:cNvSpPr txBox="1"/>
          <p:nvPr/>
        </p:nvSpPr>
        <p:spPr>
          <a:xfrm>
            <a:off x="1447800" y="1184317"/>
            <a:ext cx="131064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72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Extreme / Unusual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EF11A-02CA-A8DA-859C-07D4816D7C88}"/>
              </a:ext>
            </a:extLst>
          </p:cNvPr>
          <p:cNvSpPr txBox="1"/>
          <p:nvPr/>
        </p:nvSpPr>
        <p:spPr>
          <a:xfrm>
            <a:off x="1613811" y="2566050"/>
            <a:ext cx="597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Without Feature Extraction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A45047-4B77-DDE8-9A95-60B2CF8C2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41" y="6122047"/>
            <a:ext cx="6882973" cy="1892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34D4AE-169F-3B50-C535-04EA6907A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35" y="4910298"/>
            <a:ext cx="7403095" cy="4664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41BA6A-8F85-9875-D1FA-E5C29C9D8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200" y="3028758"/>
            <a:ext cx="9150820" cy="31362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BD2BA2-D1F3-FB61-BBA9-18F0D96C2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200" y="6515100"/>
            <a:ext cx="9150820" cy="32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74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8EF79-61A0-3B2D-37C6-266ABE529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137878"/>
            <a:ext cx="11089641" cy="56689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A3B329-D3DB-A029-66EE-E74173EE5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7806045"/>
            <a:ext cx="13390459" cy="13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65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F19B711-C590-44D1-9AA8-9F143B0E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C79CF2-6A1C-4636-84CE-ABB2BE191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5D17DF-AD65-402C-A95C-F13C770C9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199" y="965202"/>
            <a:ext cx="16357600" cy="8356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3F9C0CBA-3BC9-6D32-1FB4-57C7647B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334" y="1714500"/>
            <a:ext cx="11087617" cy="14136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E9B6E9-5CA8-0E06-5213-37CD3A7BA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877470"/>
            <a:ext cx="11507329" cy="1121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81203-F351-5BF2-A903-4A8C0AC02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5560976"/>
            <a:ext cx="11507614" cy="15978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E15B95-81D1-432A-7DA9-5AFEDAC9A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7943706"/>
            <a:ext cx="4285923" cy="74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90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CBCE7C-89ED-CEC6-C336-D2DCE8405E90}"/>
              </a:ext>
            </a:extLst>
          </p:cNvPr>
          <p:cNvSpPr txBox="1"/>
          <p:nvPr/>
        </p:nvSpPr>
        <p:spPr>
          <a:xfrm>
            <a:off x="1447800" y="1184317"/>
            <a:ext cx="9007445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72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Feature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C90B4-1DEA-288C-5C20-4C4BAED5BD84}"/>
              </a:ext>
            </a:extLst>
          </p:cNvPr>
          <p:cNvSpPr txBox="1"/>
          <p:nvPr/>
        </p:nvSpPr>
        <p:spPr>
          <a:xfrm>
            <a:off x="1524000" y="2448143"/>
            <a:ext cx="618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Split positive and negative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674CFD-552E-A80B-3C77-EBC002364936}"/>
              </a:ext>
            </a:extLst>
          </p:cNvPr>
          <p:cNvSpPr txBox="1"/>
          <p:nvPr/>
        </p:nvSpPr>
        <p:spPr>
          <a:xfrm>
            <a:off x="1395953" y="3619500"/>
            <a:ext cx="8458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 err="1"/>
              <a:t>Total_Price_Sum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Total_Quantity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Unique_Countries</a:t>
            </a:r>
            <a:r>
              <a:rPr lang="en-US" sz="2400" dirty="0"/>
              <a:t>',</a:t>
            </a:r>
          </a:p>
          <a:p>
            <a:r>
              <a:rPr lang="en-US" sz="2400" dirty="0"/>
              <a:t>'</a:t>
            </a:r>
            <a:r>
              <a:rPr lang="en-US" sz="2400" dirty="0" err="1"/>
              <a:t>Quantity_First_Two_Weeks</a:t>
            </a:r>
            <a:r>
              <a:rPr lang="en-US" sz="2400" dirty="0"/>
              <a:t>',</a:t>
            </a:r>
          </a:p>
          <a:p>
            <a:r>
              <a:rPr lang="en-US" sz="2400" dirty="0"/>
              <a:t>'</a:t>
            </a:r>
            <a:r>
              <a:rPr lang="en-US" sz="2400" dirty="0" err="1"/>
              <a:t>Quantity_Last_Two_Weeks</a:t>
            </a:r>
            <a:r>
              <a:rPr lang="en-US" sz="2400" dirty="0"/>
              <a:t>',</a:t>
            </a:r>
          </a:p>
          <a:p>
            <a:r>
              <a:rPr lang="en-US" sz="2400" dirty="0"/>
              <a:t>'</a:t>
            </a:r>
            <a:r>
              <a:rPr lang="en-US" sz="2400" dirty="0" err="1"/>
              <a:t>Quantity_Weekdays</a:t>
            </a:r>
            <a:r>
              <a:rPr lang="en-US" sz="2400" dirty="0"/>
              <a:t>',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8F501-6F5F-B6F7-02E3-01B476E038EA}"/>
              </a:ext>
            </a:extLst>
          </p:cNvPr>
          <p:cNvSpPr txBox="1"/>
          <p:nvPr/>
        </p:nvSpPr>
        <p:spPr>
          <a:xfrm>
            <a:off x="1311128" y="6280392"/>
            <a:ext cx="91440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 err="1"/>
              <a:t>Quantity_Weekends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Refund_Frequency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Refund_to_Purchase_Ratio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Frequency_First_Two_Weeks_Refunds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Monetary_First_Two_Weeks_Refunds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Quantity_First_Two_Weeks_Refunds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Frequency_Last_Two_Weeks_Refunds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Monetary_Last_Two_Weeks_Refunds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Quantity_Last_Two_Weeks_Refunds</a:t>
            </a:r>
            <a:r>
              <a:rPr lang="en-US" sz="2400" dirty="0"/>
              <a:t>',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3098A9-8E3F-B6A8-42E1-573D2C36F843}"/>
              </a:ext>
            </a:extLst>
          </p:cNvPr>
          <p:cNvSpPr txBox="1"/>
          <p:nvPr/>
        </p:nvSpPr>
        <p:spPr>
          <a:xfrm>
            <a:off x="7010400" y="3460618"/>
            <a:ext cx="511507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 err="1"/>
              <a:t>Frequency_Weekdays_Refunds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Monetary_Weekdays_Refunds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Quantity_Weekdays_Refunds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Frequency_Weekends_Refunds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Monetary_Weekends_Refunds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Quantity_Weekends_Refunds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Refund_Recency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Refund_Monetary_Mean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Refund_Monetary_Sum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Refund_Monetary_Min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Refund_Monetary_Max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Refund_Unique_Items</a:t>
            </a:r>
            <a:r>
              <a:rPr lang="en-US" sz="2400" dirty="0"/>
              <a:t>',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E68D88-11E1-E182-C54E-AAEEA7168D99}"/>
              </a:ext>
            </a:extLst>
          </p:cNvPr>
          <p:cNvSpPr txBox="1"/>
          <p:nvPr/>
        </p:nvSpPr>
        <p:spPr>
          <a:xfrm>
            <a:off x="12170664" y="3619500"/>
            <a:ext cx="39624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 err="1"/>
              <a:t>Refund_Unitprice_Mean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refund_unitprice_min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refund_unitprice_max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refund_unitprice_var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refund_total_price_sum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refund_total_quantity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Discount_Frequency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Discount_Monetary_Value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Discount_Ratio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Discount_Revenue_Ratio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Discount_Quantity_Value</a:t>
            </a:r>
            <a:r>
              <a:rPr lang="en-US" sz="2400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4141325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7800" y="1184317"/>
            <a:ext cx="9007445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72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Refund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D769D9-4998-DD9A-9695-DF945F681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802150"/>
            <a:ext cx="9686925" cy="63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83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A08301-14E4-DDD0-8C17-1A08CDE74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58" y="965200"/>
            <a:ext cx="12023882" cy="8356598"/>
          </a:xfrm>
          <a:prstGeom prst="rect">
            <a:avLst/>
          </a:prstGeom>
          <a:ln>
            <a:noFill/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22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7800" y="1184317"/>
            <a:ext cx="132588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72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Frequency &amp; </a:t>
            </a:r>
            <a:r>
              <a:rPr lang="en-US" sz="7200" b="1" dirty="0" err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Monetary_Sum</a:t>
            </a:r>
            <a:endParaRPr lang="en-US" sz="7200" b="1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18D559-1675-7D01-8D09-A005C7DAD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314700"/>
            <a:ext cx="8647411" cy="5591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9F0FF7-78B5-7717-19F8-755409325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591" y="3322489"/>
            <a:ext cx="8821177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4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9600" y="4000500"/>
            <a:ext cx="12426696" cy="830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44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Correlation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17A74-5C67-31ED-B1EE-8A763E956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135951"/>
            <a:ext cx="12284529" cy="1001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57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84A94-C2C9-3FF4-5F72-7FB907EE5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CED3962-D42F-CAB8-205B-F04E0C149967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3AD018D-4477-848C-6E24-E524E3E885E2}"/>
              </a:ext>
            </a:extLst>
          </p:cNvPr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43E034B-5C0B-5D23-9C27-9448EA97FE4E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83B1DD13-48A5-00F4-8AFD-5A88CF020530}"/>
              </a:ext>
            </a:extLst>
          </p:cNvPr>
          <p:cNvSpPr txBox="1"/>
          <p:nvPr/>
        </p:nvSpPr>
        <p:spPr>
          <a:xfrm>
            <a:off x="609600" y="4000500"/>
            <a:ext cx="12426696" cy="830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44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Correlation Matrix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A10E2F-BFCD-7958-2607-357466F1C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571500"/>
            <a:ext cx="9654530" cy="86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1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53B67-03C8-4D8D-9E52-1170B9084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76BE794-0896-3A91-9E72-E98DF52AD83D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3E44269-77A0-E730-4E56-833797A2F9C4}"/>
              </a:ext>
            </a:extLst>
          </p:cNvPr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23155B3-707D-7777-29BD-6CAE9DABB98D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C524936D-716A-658E-196A-AC1C13DBE9C2}"/>
              </a:ext>
            </a:extLst>
          </p:cNvPr>
          <p:cNvSpPr txBox="1"/>
          <p:nvPr/>
        </p:nvSpPr>
        <p:spPr>
          <a:xfrm>
            <a:off x="2743200" y="1061658"/>
            <a:ext cx="12426696" cy="830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44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Training Error - RF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7F8961-FD9B-0D39-035C-DFE083A24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2983205"/>
            <a:ext cx="12707003" cy="55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49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29545" y="8275002"/>
            <a:ext cx="3658455" cy="2011998"/>
            <a:chOff x="0" y="0"/>
            <a:chExt cx="4877940" cy="2682664"/>
          </a:xfrm>
        </p:grpSpPr>
        <p:sp>
          <p:nvSpPr>
            <p:cNvPr id="3" name="Freeform 3"/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7">
            <a:extLst>
              <a:ext uri="{FF2B5EF4-FFF2-40B4-BE49-F238E27FC236}">
                <a16:creationId xmlns:a16="http://schemas.microsoft.com/office/drawing/2014/main" id="{C8A90EAC-F5F5-7E03-76E3-36006501D773}"/>
              </a:ext>
            </a:extLst>
          </p:cNvPr>
          <p:cNvGrpSpPr/>
          <p:nvPr/>
        </p:nvGrpSpPr>
        <p:grpSpPr>
          <a:xfrm>
            <a:off x="922867" y="3153439"/>
            <a:ext cx="5558094" cy="5297966"/>
            <a:chOff x="0" y="1003739"/>
            <a:chExt cx="11116189" cy="10595932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A7D52F07-F174-13E5-A575-7B96A1C24725}"/>
                </a:ext>
              </a:extLst>
            </p:cNvPr>
            <p:cNvSpPr txBox="1"/>
            <p:nvPr/>
          </p:nvSpPr>
          <p:spPr>
            <a:xfrm>
              <a:off x="0" y="1003739"/>
              <a:ext cx="8237523" cy="410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13"/>
                </a:lnSpc>
                <a:spcBef>
                  <a:spcPct val="0"/>
                </a:spcBef>
              </a:pPr>
              <a:endParaRPr lang="en-US" sz="1466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58F94474-BF31-EF14-877C-C3232D2EE4F7}"/>
                </a:ext>
              </a:extLst>
            </p:cNvPr>
            <p:cNvSpPr txBox="1"/>
            <p:nvPr/>
          </p:nvSpPr>
          <p:spPr>
            <a:xfrm>
              <a:off x="2878666" y="3546185"/>
              <a:ext cx="8237523" cy="8053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919"/>
                </a:lnSpc>
                <a:spcBef>
                  <a:spcPct val="0"/>
                </a:spcBef>
              </a:pPr>
              <a:r>
                <a:rPr lang="en-US" sz="2133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PLANNED</a:t>
              </a:r>
            </a:p>
            <a:p>
              <a:pPr>
                <a:lnSpc>
                  <a:spcPts val="1919"/>
                </a:lnSpc>
                <a:spcBef>
                  <a:spcPct val="0"/>
                </a:spcBef>
              </a:pPr>
              <a:endParaRPr lang="en-US" sz="2133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marL="228611" indent="-228611">
                <a:lnSpc>
                  <a:spcPts val="2305"/>
                </a:lnSpc>
                <a:buFont typeface="Arial" panose="020B0604020202020204" pitchFamily="34" charset="0"/>
                <a:buChar char="•"/>
              </a:pPr>
              <a:r>
                <a:rPr lang="en-US" sz="2133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Finish Data Cleaning </a:t>
              </a:r>
            </a:p>
            <a:p>
              <a:pPr marL="228611" indent="-228611">
                <a:lnSpc>
                  <a:spcPts val="2305"/>
                </a:lnSpc>
                <a:buFont typeface="Arial" panose="020B0604020202020204" pitchFamily="34" charset="0"/>
                <a:buChar char="•"/>
              </a:pPr>
              <a:endParaRPr lang="en-US" sz="2133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11" indent="-228611">
                <a:lnSpc>
                  <a:spcPts val="2305"/>
                </a:lnSpc>
                <a:buFont typeface="Arial" panose="020B0604020202020204" pitchFamily="34" charset="0"/>
                <a:buChar char="•"/>
              </a:pPr>
              <a:r>
                <a:rPr lang="en-US" sz="2133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Categorize Monetary Variable</a:t>
              </a:r>
            </a:p>
            <a:p>
              <a:pPr marL="228611" indent="-228611">
                <a:lnSpc>
                  <a:spcPts val="2305"/>
                </a:lnSpc>
                <a:buFont typeface="Arial" panose="020B0604020202020204" pitchFamily="34" charset="0"/>
                <a:buChar char="•"/>
              </a:pPr>
              <a:endParaRPr lang="en-US" sz="2133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11" indent="-228611">
                <a:lnSpc>
                  <a:spcPts val="2305"/>
                </a:lnSpc>
                <a:buFont typeface="Arial" panose="020B0604020202020204" pitchFamily="34" charset="0"/>
                <a:buChar char="•"/>
              </a:pPr>
              <a:r>
                <a:rPr lang="en-US" sz="2133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Feature Engineering</a:t>
              </a:r>
            </a:p>
            <a:p>
              <a:pPr marL="228611" indent="-228611">
                <a:lnSpc>
                  <a:spcPts val="2305"/>
                </a:lnSpc>
                <a:buFont typeface="Arial" panose="020B0604020202020204" pitchFamily="34" charset="0"/>
                <a:buChar char="•"/>
              </a:pPr>
              <a:endParaRPr lang="en-US" sz="2133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11" indent="-228611">
                <a:lnSpc>
                  <a:spcPts val="2305"/>
                </a:lnSpc>
                <a:buFont typeface="Arial" panose="020B0604020202020204" pitchFamily="34" charset="0"/>
                <a:buChar char="•"/>
              </a:pPr>
              <a:r>
                <a:rPr lang="en-US" sz="2133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RF Model</a:t>
              </a:r>
            </a:p>
            <a:p>
              <a:pPr marL="228611" indent="-228611">
                <a:lnSpc>
                  <a:spcPts val="2305"/>
                </a:lnSpc>
                <a:buFont typeface="Arial" panose="020B0604020202020204" pitchFamily="34" charset="0"/>
                <a:buChar char="•"/>
              </a:pPr>
              <a:endParaRPr lang="en-US" sz="2133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11" indent="-228611">
                <a:lnSpc>
                  <a:spcPts val="2305"/>
                </a:lnSpc>
                <a:buFont typeface="Arial" panose="020B0604020202020204" pitchFamily="34" charset="0"/>
                <a:buChar char="•"/>
              </a:pPr>
              <a:r>
                <a:rPr lang="en-US" sz="2133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PCA</a:t>
              </a:r>
            </a:p>
            <a:p>
              <a:pPr marL="228611" indent="-228611">
                <a:lnSpc>
                  <a:spcPts val="2305"/>
                </a:lnSpc>
                <a:buFont typeface="Arial" panose="020B0604020202020204" pitchFamily="34" charset="0"/>
                <a:buChar char="•"/>
              </a:pPr>
              <a:endParaRPr lang="en-US" sz="2133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11" indent="-228611">
                <a:lnSpc>
                  <a:spcPts val="2305"/>
                </a:lnSpc>
                <a:buFont typeface="Arial" panose="020B0604020202020204" pitchFamily="34" charset="0"/>
                <a:buChar char="•"/>
              </a:pPr>
              <a:r>
                <a:rPr lang="en-US" sz="2133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NN Model</a:t>
              </a:r>
            </a:p>
            <a:p>
              <a:pPr marL="228611" indent="-228611">
                <a:lnSpc>
                  <a:spcPts val="2305"/>
                </a:lnSpc>
                <a:buFont typeface="Arial" panose="020B0604020202020204" pitchFamily="34" charset="0"/>
                <a:buChar char="•"/>
              </a:pPr>
              <a:endParaRPr lang="en-US" sz="2133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6D484-067B-3E74-3DFB-B02996799F60}"/>
              </a:ext>
            </a:extLst>
          </p:cNvPr>
          <p:cNvSpPr txBox="1"/>
          <p:nvPr/>
        </p:nvSpPr>
        <p:spPr>
          <a:xfrm>
            <a:off x="4648200" y="1306145"/>
            <a:ext cx="10202333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00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Planned vs Completed/Pending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14624-9161-40F4-CE76-14AA1BA4916E}"/>
              </a:ext>
            </a:extLst>
          </p:cNvPr>
          <p:cNvSpPr txBox="1"/>
          <p:nvPr/>
        </p:nvSpPr>
        <p:spPr>
          <a:xfrm>
            <a:off x="8153400" y="4424662"/>
            <a:ext cx="4118761" cy="4026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9"/>
              </a:lnSpc>
              <a:spcBef>
                <a:spcPct val="0"/>
              </a:spcBef>
            </a:pPr>
            <a:r>
              <a:rPr lang="en-US" sz="2133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Completed</a:t>
            </a:r>
          </a:p>
          <a:p>
            <a:pPr>
              <a:lnSpc>
                <a:spcPts val="1919"/>
              </a:lnSpc>
              <a:spcBef>
                <a:spcPct val="0"/>
              </a:spcBef>
            </a:pPr>
            <a:endParaRPr lang="en-US" sz="2133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28611" indent="-228611">
              <a:lnSpc>
                <a:spcPts val="2305"/>
              </a:lnSpc>
              <a:buFont typeface="Arial" panose="020B0604020202020204" pitchFamily="34" charset="0"/>
              <a:buChar char="•"/>
            </a:pPr>
            <a:r>
              <a:rPr lang="en-US" sz="2133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Finish Data Cleaning </a:t>
            </a:r>
          </a:p>
          <a:p>
            <a:pPr>
              <a:lnSpc>
                <a:spcPts val="2305"/>
              </a:lnSpc>
            </a:pPr>
            <a:endParaRPr lang="en-US" sz="2133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11" indent="-228611">
              <a:lnSpc>
                <a:spcPts val="2305"/>
              </a:lnSpc>
              <a:buFont typeface="Arial" panose="020B0604020202020204" pitchFamily="34" charset="0"/>
              <a:buChar char="•"/>
            </a:pPr>
            <a:r>
              <a:rPr lang="en-US" sz="2133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Engineering for understanding extremes</a:t>
            </a:r>
          </a:p>
          <a:p>
            <a:pPr>
              <a:lnSpc>
                <a:spcPts val="2305"/>
              </a:lnSpc>
            </a:pPr>
            <a:endParaRPr lang="en-US" sz="2133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4815" indent="-304815">
              <a:lnSpc>
                <a:spcPts val="2305"/>
              </a:lnSpc>
              <a:buFont typeface="Arial" panose="020B0604020202020204" pitchFamily="34" charset="0"/>
              <a:buChar char="•"/>
            </a:pPr>
            <a:r>
              <a:rPr lang="en-US" sz="2133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Correlation Matrix</a:t>
            </a:r>
          </a:p>
          <a:p>
            <a:pPr marL="304815" indent="-304815">
              <a:lnSpc>
                <a:spcPts val="2305"/>
              </a:lnSpc>
              <a:buFont typeface="Arial" panose="020B0604020202020204" pitchFamily="34" charset="0"/>
              <a:buChar char="•"/>
            </a:pPr>
            <a:endParaRPr lang="en-US" sz="2133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4815" indent="-304815">
              <a:lnSpc>
                <a:spcPts val="2305"/>
              </a:lnSpc>
              <a:buFont typeface="Arial" panose="020B0604020202020204" pitchFamily="34" charset="0"/>
              <a:buChar char="•"/>
            </a:pPr>
            <a:r>
              <a:rPr lang="en-US" sz="2133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 Model</a:t>
            </a:r>
          </a:p>
          <a:p>
            <a:pPr marL="304815" indent="-304815">
              <a:lnSpc>
                <a:spcPts val="2305"/>
              </a:lnSpc>
              <a:buFont typeface="Arial" panose="020B0604020202020204" pitchFamily="34" charset="0"/>
              <a:buChar char="•"/>
            </a:pPr>
            <a:endParaRPr lang="en-US" sz="2133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4815" indent="-304815">
              <a:lnSpc>
                <a:spcPts val="2305"/>
              </a:lnSpc>
              <a:buFont typeface="Arial" panose="020B0604020202020204" pitchFamily="34" charset="0"/>
              <a:buChar char="•"/>
            </a:pPr>
            <a:r>
              <a:rPr lang="en-US" sz="2133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PCA</a:t>
            </a:r>
          </a:p>
          <a:p>
            <a:pPr marL="304815" indent="-304815">
              <a:lnSpc>
                <a:spcPts val="2305"/>
              </a:lnSpc>
              <a:buFont typeface="Arial" panose="020B0604020202020204" pitchFamily="34" charset="0"/>
              <a:buChar char="•"/>
            </a:pPr>
            <a:endParaRPr lang="en-US" sz="2133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4815" indent="-304815">
              <a:lnSpc>
                <a:spcPts val="2305"/>
              </a:lnSpc>
              <a:buFont typeface="Arial" panose="020B0604020202020204" pitchFamily="34" charset="0"/>
              <a:buChar char="•"/>
            </a:pPr>
            <a:r>
              <a:rPr lang="en-US" sz="2133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NN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C8D248-DF22-43D2-019B-70E59B8D02F6}"/>
              </a:ext>
            </a:extLst>
          </p:cNvPr>
          <p:cNvSpPr txBox="1"/>
          <p:nvPr/>
        </p:nvSpPr>
        <p:spPr>
          <a:xfrm>
            <a:off x="12570164" y="4305300"/>
            <a:ext cx="4118761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9"/>
              </a:lnSpc>
              <a:spcBef>
                <a:spcPct val="0"/>
              </a:spcBef>
            </a:pPr>
            <a:r>
              <a:rPr lang="en-US" sz="2133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Pending</a:t>
            </a:r>
          </a:p>
          <a:p>
            <a:pPr>
              <a:lnSpc>
                <a:spcPts val="1919"/>
              </a:lnSpc>
              <a:spcBef>
                <a:spcPct val="0"/>
              </a:spcBef>
            </a:pPr>
            <a:endParaRPr lang="en-US" sz="2133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28611" indent="-228611">
              <a:lnSpc>
                <a:spcPts val="2305"/>
              </a:lnSpc>
              <a:buFont typeface="Arial" panose="020B0604020202020204" pitchFamily="34" charset="0"/>
              <a:buChar char="•"/>
            </a:pPr>
            <a:r>
              <a:rPr lang="en-US" sz="2133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Categorize Monetary Variable</a:t>
            </a:r>
          </a:p>
          <a:p>
            <a:pPr marL="228611" indent="-228611">
              <a:lnSpc>
                <a:spcPts val="2305"/>
              </a:lnSpc>
              <a:buFont typeface="Arial" panose="020B0604020202020204" pitchFamily="34" charset="0"/>
              <a:buChar char="•"/>
            </a:pPr>
            <a:endParaRPr lang="en-US" sz="2133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11" indent="-228611">
              <a:lnSpc>
                <a:spcPts val="2305"/>
              </a:lnSpc>
              <a:buFont typeface="Arial" panose="020B0604020202020204" pitchFamily="34" charset="0"/>
              <a:buChar char="•"/>
            </a:pPr>
            <a:r>
              <a:rPr lang="en-US" sz="2133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extremes in my dataset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9136" y="1781123"/>
            <a:ext cx="9007445" cy="921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85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Future Plan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2724C-2DE4-EED6-91E9-1268B952BE29}"/>
              </a:ext>
            </a:extLst>
          </p:cNvPr>
          <p:cNvSpPr txBox="1"/>
          <p:nvPr/>
        </p:nvSpPr>
        <p:spPr>
          <a:xfrm>
            <a:off x="1469136" y="3771900"/>
            <a:ext cx="9906000" cy="3548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458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Outliers</a:t>
            </a:r>
          </a:p>
          <a:p>
            <a:pPr marL="342900" indent="-342900" algn="l">
              <a:lnSpc>
                <a:spcPts val="3458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algn="l">
              <a:lnSpc>
                <a:spcPts val="3458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</a:p>
          <a:p>
            <a:pPr marL="342900" indent="-342900" algn="l">
              <a:lnSpc>
                <a:spcPts val="3458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algn="l">
              <a:lnSpc>
                <a:spcPts val="3458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include Categorical Variables?</a:t>
            </a:r>
          </a:p>
          <a:p>
            <a:pPr marL="342900" indent="-342900" algn="l">
              <a:lnSpc>
                <a:spcPts val="3458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algn="l">
              <a:lnSpc>
                <a:spcPts val="3458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include product descriptions / refunds for specific products?</a:t>
            </a:r>
          </a:p>
        </p:txBody>
      </p:sp>
    </p:spTree>
    <p:extLst>
      <p:ext uri="{BB962C8B-B14F-4D97-AF65-F5344CB8AC3E}">
        <p14:creationId xmlns:p14="http://schemas.microsoft.com/office/powerpoint/2010/main" val="3826729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6538" y="348599"/>
            <a:ext cx="17658363" cy="9589801"/>
            <a:chOff x="0" y="0"/>
            <a:chExt cx="4650762" cy="25257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0762" cy="2525709"/>
            </a:xfrm>
            <a:custGeom>
              <a:avLst/>
              <a:gdLst/>
              <a:ahLst/>
              <a:cxnLst/>
              <a:rect l="l" t="t" r="r" b="b"/>
              <a:pathLst>
                <a:path w="4650762" h="2525709">
                  <a:moveTo>
                    <a:pt x="10961" y="0"/>
                  </a:moveTo>
                  <a:lnTo>
                    <a:pt x="4639802" y="0"/>
                  </a:lnTo>
                  <a:cubicBezTo>
                    <a:pt x="4645855" y="0"/>
                    <a:pt x="4650762" y="4907"/>
                    <a:pt x="4650762" y="10961"/>
                  </a:cubicBezTo>
                  <a:lnTo>
                    <a:pt x="4650762" y="2514748"/>
                  </a:lnTo>
                  <a:cubicBezTo>
                    <a:pt x="4650762" y="2520802"/>
                    <a:pt x="4645855" y="2525709"/>
                    <a:pt x="4639802" y="2525709"/>
                  </a:cubicBezTo>
                  <a:lnTo>
                    <a:pt x="10961" y="2525709"/>
                  </a:lnTo>
                  <a:cubicBezTo>
                    <a:pt x="4907" y="2525709"/>
                    <a:pt x="0" y="2520802"/>
                    <a:pt x="0" y="2514748"/>
                  </a:cubicBezTo>
                  <a:lnTo>
                    <a:pt x="0" y="10961"/>
                  </a:lnTo>
                  <a:cubicBezTo>
                    <a:pt x="0" y="4907"/>
                    <a:pt x="4907" y="0"/>
                    <a:pt x="109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650762" cy="258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4575810"/>
            <a:ext cx="162306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50"/>
              </a:lnSpc>
              <a:spcBef>
                <a:spcPct val="0"/>
              </a:spcBef>
            </a:pPr>
            <a:r>
              <a:rPr lang="en-US" sz="10500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29545" y="8275002"/>
            <a:ext cx="3658455" cy="2011998"/>
            <a:chOff x="0" y="0"/>
            <a:chExt cx="4877940" cy="2682664"/>
          </a:xfrm>
        </p:grpSpPr>
        <p:sp>
          <p:nvSpPr>
            <p:cNvPr id="3" name="Freeform 3"/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90431" y="1100063"/>
            <a:ext cx="7631659" cy="1066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925"/>
              </a:lnSpc>
            </a:pPr>
            <a:r>
              <a:rPr lang="en-US" sz="72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6794D-93BC-47EE-DE0B-402343613AF6}"/>
              </a:ext>
            </a:extLst>
          </p:cNvPr>
          <p:cNvSpPr txBox="1"/>
          <p:nvPr/>
        </p:nvSpPr>
        <p:spPr>
          <a:xfrm>
            <a:off x="1371600" y="2857500"/>
            <a:ext cx="639226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b="1" dirty="0"/>
              <a:t>Dropped Duplicates</a:t>
            </a:r>
          </a:p>
          <a:p>
            <a:pPr marL="342900" indent="-342900">
              <a:buAutoNum type="arabicPeriod"/>
            </a:pPr>
            <a:r>
              <a:rPr lang="en-US" sz="3200" b="1" dirty="0"/>
              <a:t>Dropped POSTAGE (Online Source)</a:t>
            </a:r>
          </a:p>
          <a:p>
            <a:pPr marL="342900" indent="-342900">
              <a:buAutoNum type="arabicPeriod"/>
            </a:pPr>
            <a:r>
              <a:rPr lang="en-US" sz="3200" b="1" dirty="0"/>
              <a:t>Split the data into 70-15-15</a:t>
            </a:r>
          </a:p>
          <a:p>
            <a:pPr marL="342900" indent="-342900">
              <a:buAutoNum type="arabicPeriod"/>
            </a:pPr>
            <a:endParaRPr lang="en-US" sz="3200" b="1" dirty="0"/>
          </a:p>
          <a:p>
            <a:endParaRPr lang="en-US" sz="3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A33F7F-7224-C81E-344E-00CB9A9C4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762500"/>
            <a:ext cx="9265126" cy="48389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493E60-C516-CDB7-93F9-B389FABA1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200" y="6610474"/>
            <a:ext cx="5279007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136501"/>
            <a:ext cx="7886700" cy="787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8"/>
              </a:lnSpc>
            </a:pPr>
            <a:r>
              <a:rPr lang="en-US" sz="72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Scaling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B0F411-9B1F-69B2-6A4C-FBEDED814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82" y="2769659"/>
            <a:ext cx="10458027" cy="5612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156FFB-C156-EB98-531D-53A98F396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0" y="4914900"/>
            <a:ext cx="5815282" cy="10607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29545" y="8275002"/>
            <a:ext cx="3658455" cy="2011998"/>
            <a:chOff x="0" y="0"/>
            <a:chExt cx="4877940" cy="2682664"/>
          </a:xfrm>
        </p:grpSpPr>
        <p:sp>
          <p:nvSpPr>
            <p:cNvPr id="3" name="Freeform 3"/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66800" y="990425"/>
            <a:ext cx="9373236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531"/>
              </a:lnSpc>
            </a:pPr>
            <a:r>
              <a:rPr lang="en-US" sz="72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PCA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ADDA92-F8AD-912E-9F92-84A1A5540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02" y="3090704"/>
            <a:ext cx="8700646" cy="5695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7026BC-1971-6F7A-8858-61FCA196C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1366459"/>
            <a:ext cx="5726948" cy="901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96F8A5-9EFB-B1C9-0552-DE40A48FA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3097776"/>
            <a:ext cx="8494349" cy="578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29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29545" y="8275002"/>
            <a:ext cx="3658455" cy="2011998"/>
            <a:chOff x="0" y="0"/>
            <a:chExt cx="4877940" cy="2682664"/>
          </a:xfrm>
        </p:grpSpPr>
        <p:sp>
          <p:nvSpPr>
            <p:cNvPr id="3" name="Freeform 3"/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66800" y="990425"/>
            <a:ext cx="9373236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531"/>
              </a:lnSpc>
            </a:pPr>
            <a:r>
              <a:rPr lang="en-US" sz="72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NN Model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5CD2DE-84A0-D652-DCDB-682D2801C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614586"/>
            <a:ext cx="6062583" cy="259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EB8C75-70A3-DEA7-0FDE-79F1DB6E1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2634499"/>
            <a:ext cx="9217139" cy="42248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1B24AE-2EFF-20AC-DFCC-FA540F9DF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5670585"/>
            <a:ext cx="4432540" cy="13017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57DA9B-549E-28BA-EFEC-29E6E69140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63" y="7526406"/>
            <a:ext cx="10239309" cy="17526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705600" y="1184317"/>
            <a:ext cx="43434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6704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NN Model</a:t>
            </a:r>
            <a:endParaRPr lang="en-US" sz="7200" b="1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CD3863-69F2-0891-43D8-7B4B636C5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3419322"/>
            <a:ext cx="9448800" cy="49885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17CD905-A0BA-ECB9-605C-FE786C3E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728849"/>
            <a:ext cx="16357599" cy="6829299"/>
          </a:xfrm>
          <a:prstGeom prst="rect">
            <a:avLst/>
          </a:prstGeom>
          <a:ln>
            <a:noFill/>
          </a:ln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6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CC3A4-9840-3D82-B880-AB631957A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7A7E942-0D2C-CFAB-05F8-2F38F95CE40A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227C666-4E80-97C0-8136-EB2A276FFE34}"/>
              </a:ext>
            </a:extLst>
          </p:cNvPr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B980865-6166-6A3A-DFF6-C102319D17A0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43320DE9-9666-F4EB-2516-5B8308186B1B}"/>
              </a:ext>
            </a:extLst>
          </p:cNvPr>
          <p:cNvSpPr txBox="1"/>
          <p:nvPr/>
        </p:nvSpPr>
        <p:spPr>
          <a:xfrm>
            <a:off x="1028700" y="1136501"/>
            <a:ext cx="14058900" cy="787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48"/>
              </a:lnSpc>
            </a:pPr>
            <a:r>
              <a:rPr lang="en-US" sz="72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Refund Features – RF Model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3EFD6A-F825-8EB9-6FF1-37A480680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627737"/>
            <a:ext cx="9677400" cy="50315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FCFC72-1928-176B-76B5-B235DCCC9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8295363"/>
            <a:ext cx="6248400" cy="129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30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407</Words>
  <Application>Microsoft Office PowerPoint</Application>
  <PresentationFormat>Custom</PresentationFormat>
  <Paragraphs>103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Arimo Bold Italics</vt:lpstr>
      <vt:lpstr>Arimo</vt:lpstr>
      <vt:lpstr>Arimo Bold</vt:lpstr>
      <vt:lpstr>Canva Sans Bold</vt:lpstr>
      <vt:lpstr>Arial</vt:lpstr>
      <vt:lpstr>Calibri</vt:lpstr>
      <vt:lpstr>Arial Bold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cp:lastModifiedBy>Dhayade, Shashwat</cp:lastModifiedBy>
  <cp:revision>9</cp:revision>
  <dcterms:created xsi:type="dcterms:W3CDTF">2006-08-16T00:00:00Z</dcterms:created>
  <dcterms:modified xsi:type="dcterms:W3CDTF">2024-11-13T20:49:43Z</dcterms:modified>
  <dc:identifier>DAGRol0DAyg</dc:identifier>
</cp:coreProperties>
</file>